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8" r:id="rId2"/>
  </p:sldMasterIdLst>
  <p:notesMasterIdLst>
    <p:notesMasterId r:id="rId16"/>
  </p:notesMasterIdLst>
  <p:handoutMasterIdLst>
    <p:handoutMasterId r:id="rId17"/>
  </p:handoutMasterIdLst>
  <p:sldIdLst>
    <p:sldId id="339" r:id="rId3"/>
    <p:sldId id="861" r:id="rId4"/>
    <p:sldId id="862" r:id="rId5"/>
    <p:sldId id="865" r:id="rId6"/>
    <p:sldId id="364" r:id="rId7"/>
    <p:sldId id="365" r:id="rId8"/>
    <p:sldId id="866" r:id="rId9"/>
    <p:sldId id="859" r:id="rId10"/>
    <p:sldId id="311" r:id="rId11"/>
    <p:sldId id="333" r:id="rId12"/>
    <p:sldId id="334" r:id="rId13"/>
    <p:sldId id="867" r:id="rId14"/>
    <p:sldId id="856" r:id="rId15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ngenecker, Petrice B." initials="LPB" lastIdx="8" clrIdx="0"/>
  <p:cmAuthor id="2" name="Charlotte Jeans" initials="" lastIdx="2" clrIdx="1"/>
  <p:cmAuthor id="3" name="Duche, Soundia" initials="DS" lastIdx="9" clrIdx="2"/>
  <p:cmAuthor id="4" name="Permana, Paska" initials="PP" lastIdx="7" clrIdx="3">
    <p:extLst>
      <p:ext uri="{19B8F6BF-5375-455C-9EA6-DF929625EA0E}">
        <p15:presenceInfo xmlns:p15="http://schemas.microsoft.com/office/powerpoint/2012/main" userId="S::Paska.Permana@va.gov::f31a74e4-b1bb-4819-934d-606e11a2f44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1A9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75209" autoAdjust="0"/>
  </p:normalViewPr>
  <p:slideViewPr>
    <p:cSldViewPr>
      <p:cViewPr varScale="1">
        <p:scale>
          <a:sx n="86" d="100"/>
          <a:sy n="86" d="100"/>
        </p:scale>
        <p:origin x="237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99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88" y="102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2266" tIns="46134" rIns="92266" bIns="46134" rtlCol="0" anchor="b"/>
          <a:lstStyle>
            <a:lvl1pPr algn="r">
              <a:defRPr sz="1100"/>
            </a:lvl1pPr>
          </a:lstStyle>
          <a:p>
            <a:fld id="{8D1F3C7B-FC70-4711-BC45-E540C48E6F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957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2266" tIns="46134" rIns="92266" bIns="46134" rtlCol="0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2266" tIns="46134" rIns="92266" bIns="46134" rtlCol="0"/>
          <a:lstStyle>
            <a:lvl1pPr algn="r">
              <a:defRPr sz="1100"/>
            </a:lvl1pPr>
          </a:lstStyle>
          <a:p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696913"/>
            <a:ext cx="4646612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66" tIns="46134" rIns="92266" bIns="4613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2266" tIns="46134" rIns="92266" bIns="4613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2266" tIns="46134" rIns="92266" bIns="46134" rtlCol="0" anchor="b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2266" tIns="46134" rIns="92266" bIns="46134" rtlCol="0" anchor="b"/>
          <a:lstStyle>
            <a:lvl1pPr algn="r">
              <a:defRPr sz="1100"/>
            </a:lvl1pPr>
          </a:lstStyle>
          <a:p>
            <a:fld id="{D34EA58A-39E5-4D21-9D36-B59FED999B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1387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0A8AC77-AA18-4B2E-A059-F88CAA9F3832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788EF4B-E83E-41AA-B4C9-8C7E840CF2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EA58A-39E5-4D21-9D36-B59FED999BA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705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EA58A-39E5-4D21-9D36-B59FED999BA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938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EA58A-39E5-4D21-9D36-B59FED999BA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0998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EA58A-39E5-4D21-9D36-B59FED999BAC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378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Both FDA regulated research and research subject to the pre-2018 require continuing review at least once per year.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EA58A-39E5-4D21-9D36-B59FED999BA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56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EA58A-39E5-4D21-9D36-B59FED999BA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4831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4EA58A-39E5-4D21-9D36-B59FED999BAC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08422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EA58A-39E5-4D21-9D36-B59FED999BA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269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EA58A-39E5-4D21-9D36-B59FED999BA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2233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EA58A-39E5-4D21-9D36-B59FED999BA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7892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EA58A-39E5-4D21-9D36-B59FED999BA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5516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EA58A-39E5-4D21-9D36-B59FED999BA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1200.05 para 5g(19)(a) refers to stopping analysis of individually identifiable data.</a:t>
            </a:r>
          </a:p>
          <a:p>
            <a:r>
              <a:rPr lang="en-US" dirty="0"/>
              <a:t>R&amp;DC FAQ #26 refers to stopping all </a:t>
            </a:r>
            <a:r>
              <a:rPr lang="en-US"/>
              <a:t>data analysis.</a:t>
            </a:r>
          </a:p>
        </p:txBody>
      </p:sp>
    </p:spTree>
    <p:extLst>
      <p:ext uri="{BB962C8B-B14F-4D97-AF65-F5344CB8AC3E}">
        <p14:creationId xmlns:p14="http://schemas.microsoft.com/office/powerpoint/2010/main" val="1530688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background cover.pd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8880" y="3178162"/>
            <a:ext cx="7772400" cy="730127"/>
          </a:xfrm>
        </p:spPr>
        <p:txBody>
          <a:bodyPr>
            <a:normAutofit/>
          </a:bodyPr>
          <a:lstStyle>
            <a:lvl1pPr algn="l">
              <a:defRPr sz="3400" b="1">
                <a:latin typeface="Calibri"/>
                <a:cs typeface="Calibri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696" y="4004454"/>
            <a:ext cx="7753584" cy="914813"/>
          </a:xfrm>
        </p:spPr>
        <p:txBody>
          <a:bodyPr>
            <a:noAutofit/>
          </a:bodyPr>
          <a:lstStyle>
            <a:lvl1pPr marL="0" indent="0" algn="l">
              <a:buNone/>
              <a:defRPr sz="2800">
                <a:solidFill>
                  <a:srgbClr val="FFFFFF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2" descr="Z:\Identity\Logo\R&amp;Dhoriz.jpg"/>
          <p:cNvPicPr>
            <a:picLocks noChangeAspect="1" noChangeArrowheads="1"/>
          </p:cNvPicPr>
          <p:nvPr userDrawn="1"/>
        </p:nvPicPr>
        <p:blipFill>
          <a:blip r:embed="rId3"/>
          <a:srcRect l="16805"/>
          <a:stretch>
            <a:fillRect/>
          </a:stretch>
        </p:blipFill>
        <p:spPr bwMode="auto">
          <a:xfrm>
            <a:off x="177272" y="6229568"/>
            <a:ext cx="1882309" cy="4375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25398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8FFF8-1D50-4F42-93F5-1C7A4EA23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4A299-0BE5-43C5-91CA-4D8689B39C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A4B579-3E39-4260-A46F-A0107D2FB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5A3A-01B3-4BF1-B0FF-89DD4C865A76}" type="datetime1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E11017-6CBB-416E-9BE2-5ABDF4056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8DB5D7-11FE-489E-BFB3-06D799B29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F51A-89D4-4CA9-B3EC-70151C00A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59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AE8A3-0B55-4236-8A4D-259D1AF64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47B8B8-65ED-460B-8828-6B0F85F8B5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126DDC-74CB-4CA1-AA1A-F4338C00E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C8D23-F2B6-4EA1-B40D-2719715B94BA}" type="datetime1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C8F2F7-1976-4A60-9405-F7E8B5759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7E6DA8-0774-4A38-ADF0-6DF0FE1E0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F51A-89D4-4CA9-B3EC-70151C00A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351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B69F5-C71E-453C-BF56-5887B46D3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D1B89-0C3B-4C7E-86EA-9EB3D159C1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F5D92A-AF3D-4B29-9CDF-33C42D5F2E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D34114-0FBF-4D90-B13A-E426254A6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AD70-717D-4E7D-8A56-0BB4F35EA7E4}" type="datetime1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46BE5B-958A-4BAC-81D9-71484E489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299BDF-4CEF-4A57-9B21-C43D6999F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F51A-89D4-4CA9-B3EC-70151C00A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50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1E7F5-E891-4DE9-8072-A520C61F1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F56938-0798-4DAF-8CF0-84DAC3BDBE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E581BE-20CF-47CD-95A1-D9BE5819BD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8FB1FD-E982-4F32-B5DB-F9726AC739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804D72-61E4-449A-8A1B-BF60D56B2F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E62C63-E104-41EC-B371-E23E34385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F0A55-A482-42B5-BC73-68433B86F4B0}" type="datetime1">
              <a:rPr lang="en-US" smtClean="0"/>
              <a:t>9/25/2020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D3C39B-A17B-4E2D-85E8-FCE49CB13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76C1BD-A7F6-4EB7-BDD5-8E4DBCE78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F51A-89D4-4CA9-B3EC-70151C00A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6094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26F71-7D27-4F6A-AB10-A8EFD87BD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2CD9C6-164A-421F-AD31-CCC296943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FC98B-3080-4DA4-84C9-D1E17CFDC54F}" type="datetime1">
              <a:rPr lang="en-US" smtClean="0"/>
              <a:t>9/25/2020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C00ED-4398-48D4-96F0-DE8750A34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55E09B-761F-46FB-8AC0-1381DC1C7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F51A-89D4-4CA9-B3EC-70151C00A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8008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872EBF-9B9A-4E6D-8E45-3D7C4BB38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44B75-54F1-4F0B-A620-2B38A97DBA07}" type="datetime1">
              <a:rPr lang="en-US" smtClean="0"/>
              <a:t>9/25/2020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5EB198-C0C8-458E-A005-1C2583123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194456-A3AF-4810-A479-C9050B49D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F51A-89D4-4CA9-B3EC-70151C00A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1233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2B83B-B7FA-493D-B7CD-2958A0C7F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E9CB7-9245-46A8-A946-F0BFDD8807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9328F5-A525-4957-8983-6852AD0F0E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4E3100-FC5F-4F45-9B87-587A758EF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CC942-18D1-47B6-8F81-E2FBE0370710}" type="datetime1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676C77-C7E4-4202-AA32-DFB69D54E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BE5AD4-26E0-448B-AD48-7DB344C6E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F51A-89D4-4CA9-B3EC-70151C00A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142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C2B03-750C-4E03-AFCC-D5D5C84F2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8E7802-86AE-4E6B-B11E-1A65E0A3D3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2DCE42-1FC0-4AA6-9A8B-9FF0ADCA5A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3DCF3C-C7A1-4B40-AD07-039A7900F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750A9-1E79-4D01-9AF3-4C81DF918938}" type="datetime1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5A65F5-24A8-4D71-94C1-07CC073FF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1D0DCE-4D93-4127-A949-9B07FD966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F51A-89D4-4CA9-B3EC-70151C00A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6627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571B7-1B9C-4530-88D4-C59216D85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E57F6E-D1FD-4D95-BD81-B5CE8D5CA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802F81-FA72-4AE6-B366-D472DDC78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41842-A2FF-45A7-BE85-154CECE9EA6B}" type="datetime1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0896C-4EA6-45AF-A362-CE2240E79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1D6BC0-B7C4-4F81-9F63-E2F33B037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F51A-89D4-4CA9-B3EC-70151C00A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8301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410D64-42B5-4EDA-AC2B-B1026D3BFE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55DF44-3F2B-4EB0-99D4-5412D3A7F7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6AF4D6-20E2-4D1B-A6CF-9E8EFB2D6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8E3E-255A-40C0-B86E-91DE27A1087D}" type="datetime1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5E90A-9E38-4775-8E9F-C4AF33B57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10E362-9AF3-4100-A48E-19311CAB2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F51A-89D4-4CA9-B3EC-70151C00A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884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650"/>
            <a:ext cx="8229600" cy="4190513"/>
          </a:xfrm>
        </p:spPr>
        <p:txBody>
          <a:bodyPr/>
          <a:lstStyle>
            <a:lvl1pPr>
              <a:spcAft>
                <a:spcPts val="1200"/>
              </a:spcAft>
              <a:defRPr/>
            </a:lvl1pPr>
            <a:lvl2pPr>
              <a:spcAft>
                <a:spcPts val="1200"/>
              </a:spcAft>
              <a:defRPr/>
            </a:lvl2pPr>
            <a:lvl3pPr>
              <a:spcAft>
                <a:spcPts val="1200"/>
              </a:spcAft>
              <a:defRPr/>
            </a:lvl3pPr>
            <a:lvl4pPr>
              <a:spcAft>
                <a:spcPts val="1200"/>
              </a:spcAft>
              <a:defRPr/>
            </a:lvl4pPr>
            <a:lvl5pPr>
              <a:spcAft>
                <a:spcPts val="1200"/>
              </a:spcAft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8250238" y="6249988"/>
            <a:ext cx="4905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Georgia" pitchFamily="18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452FDFF-9483-4A82-A0D2-0EFD9C982FB8}" type="slidenum">
              <a:rPr lang="en-US" smtClean="0">
                <a:ea typeface="ＭＳ Ｐゴシック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7873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2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7110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3322"/>
            <a:ext cx="4038600" cy="4202841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2800"/>
            </a:lvl1pPr>
            <a:lvl2pPr>
              <a:spcAft>
                <a:spcPts val="1200"/>
              </a:spcAft>
              <a:defRPr sz="2400"/>
            </a:lvl2pPr>
            <a:lvl3pPr>
              <a:spcAft>
                <a:spcPts val="1200"/>
              </a:spcAft>
              <a:defRPr sz="2200"/>
            </a:lvl3pPr>
            <a:lvl4pPr>
              <a:spcAft>
                <a:spcPts val="1200"/>
              </a:spcAft>
              <a:defRPr sz="2200"/>
            </a:lvl4pPr>
            <a:lvl5pPr>
              <a:spcAft>
                <a:spcPts val="1200"/>
              </a:spcAft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8250238" y="6249988"/>
            <a:ext cx="4905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Georgia" pitchFamily="18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452FDFF-9483-4A82-A0D2-0EFD9C982FB8}" type="slidenum">
              <a:rPr lang="en-US" smtClean="0">
                <a:ea typeface="ＭＳ Ｐゴシック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ea typeface="ＭＳ Ｐゴシック" charset="-128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sz="half" idx="10"/>
          </p:nvPr>
        </p:nvSpPr>
        <p:spPr>
          <a:xfrm>
            <a:off x="4831958" y="1927805"/>
            <a:ext cx="4038600" cy="4202841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2800"/>
            </a:lvl1pPr>
            <a:lvl2pPr>
              <a:spcAft>
                <a:spcPts val="1200"/>
              </a:spcAft>
              <a:defRPr sz="2400"/>
            </a:lvl2pPr>
            <a:lvl3pPr>
              <a:spcAft>
                <a:spcPts val="1200"/>
              </a:spcAft>
              <a:defRPr sz="2200"/>
            </a:lvl3pPr>
            <a:lvl4pPr>
              <a:spcAft>
                <a:spcPts val="1200"/>
              </a:spcAft>
              <a:defRPr sz="2200"/>
            </a:lvl4pPr>
            <a:lvl5pPr>
              <a:spcAft>
                <a:spcPts val="1200"/>
              </a:spcAft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51266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2391824"/>
            <a:ext cx="5486400" cy="2724039"/>
          </a:xfrm>
        </p:spPr>
        <p:txBody>
          <a:bodyPr rtlCol="0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682602"/>
            <a:ext cx="5486400" cy="61356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8250238" y="6249988"/>
            <a:ext cx="4905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Georgia" pitchFamily="18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452FDFF-9483-4A82-A0D2-0EFD9C982FB8}" type="slidenum">
              <a:rPr lang="en-US" smtClean="0">
                <a:ea typeface="ＭＳ Ｐゴシック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715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 txBox="1">
            <a:spLocks/>
          </p:cNvSpPr>
          <p:nvPr userDrawn="1"/>
        </p:nvSpPr>
        <p:spPr>
          <a:xfrm>
            <a:off x="8250238" y="6249988"/>
            <a:ext cx="4905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Georgia" pitchFamily="18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452FDFF-9483-4A82-A0D2-0EFD9C982FB8}" type="slidenum">
              <a:rPr lang="en-US" smtClean="0">
                <a:ea typeface="ＭＳ Ｐゴシック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9711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2534" y="2760397"/>
            <a:ext cx="6798733" cy="112580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2533" y="3886200"/>
            <a:ext cx="6798733" cy="1422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1643063" y="5308600"/>
            <a:ext cx="6797675" cy="804863"/>
          </a:xfrm>
          <a:prstGeom prst="rect">
            <a:avLst/>
          </a:prstGeom>
        </p:spPr>
        <p:txBody>
          <a:bodyPr/>
          <a:lstStyle>
            <a:lvl1pPr>
              <a:buNone/>
              <a:defRPr sz="1400">
                <a:solidFill>
                  <a:schemeClr val="bg1"/>
                </a:solidFill>
              </a:defRPr>
            </a:lvl1pPr>
            <a:lvl2pPr>
              <a:buNone/>
              <a:defRPr sz="1400">
                <a:solidFill>
                  <a:schemeClr val="bg1"/>
                </a:solidFill>
              </a:defRPr>
            </a:lvl2pPr>
            <a:lvl3pPr>
              <a:buNone/>
              <a:defRPr sz="1400">
                <a:solidFill>
                  <a:schemeClr val="bg1"/>
                </a:solidFill>
              </a:defRPr>
            </a:lvl3pPr>
            <a:lvl4pPr>
              <a:buNone/>
              <a:defRPr sz="1400">
                <a:solidFill>
                  <a:schemeClr val="bg1"/>
                </a:solidFill>
              </a:defRPr>
            </a:lvl4pPr>
            <a:lvl5pPr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8508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872EBF-9B9A-4E6D-8E45-3D7C4BB38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44B75-54F1-4F0B-A620-2B38A97DBA07}" type="datetime1">
              <a:rPr lang="en-US" smtClean="0"/>
              <a:t>9/25/2020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5EB198-C0C8-458E-A005-1C2583123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194456-A3AF-4810-A479-C9050B49D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F51A-89D4-4CA9-B3EC-70151C00A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688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0CF30-4A3C-4F86-82EA-EEC613BE2A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0F95F-4C70-4269-B583-94DAD6FA8D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DF416E-0934-43F3-8975-2929D5ED7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231C-699F-49B6-8568-C2277C8BDA27}" type="datetime1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99F5F-C777-41FD-A350-B134C64AD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3F2660-2A19-4F23-BCAC-A2BB09452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F51A-89D4-4CA9-B3EC-70151C00A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398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background interior.pdf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29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849438"/>
            <a:ext cx="8229600" cy="42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pic>
        <p:nvPicPr>
          <p:cNvPr id="1030" name="Picture 4" descr="Department of Veterans Affairs, Veterans Health Administration, Office of Health Information"/>
          <p:cNvPicPr>
            <a:picLocks noChangeAspect="1" noChangeArrowheads="1"/>
          </p:cNvPicPr>
          <p:nvPr userDrawn="1"/>
        </p:nvPicPr>
        <p:blipFill>
          <a:blip r:embed="rId11"/>
          <a:srcRect/>
          <a:stretch>
            <a:fillRect/>
          </a:stretch>
        </p:blipFill>
        <p:spPr bwMode="auto">
          <a:xfrm>
            <a:off x="911225" y="495300"/>
            <a:ext cx="165100" cy="16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250238" y="6249988"/>
            <a:ext cx="4905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Georgia" pitchFamily="18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2374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88" r:id="rId8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400" kern="1200">
          <a:solidFill>
            <a:schemeClr val="bg1"/>
          </a:solidFill>
          <a:latin typeface="Tahoma" pitchFamily="34" charset="0"/>
          <a:ea typeface="ＭＳ Ｐゴシック" charset="0"/>
          <a:cs typeface="Tahoma" pitchFamily="34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charset="0"/>
          <a:ea typeface="ＭＳ Ｐゴシック" charset="0"/>
          <a:cs typeface="Georgia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charset="0"/>
          <a:ea typeface="ＭＳ Ｐゴシック" charset="0"/>
          <a:cs typeface="Georgia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charset="0"/>
          <a:ea typeface="ＭＳ Ｐゴシック" charset="0"/>
          <a:cs typeface="Georgia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charset="0"/>
          <a:ea typeface="ＭＳ Ｐゴシック" charset="0"/>
          <a:cs typeface="Georgia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charset="0"/>
          <a:ea typeface="ＭＳ Ｐゴシック" charset="0"/>
          <a:cs typeface="Georgia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charset="0"/>
          <a:ea typeface="ＭＳ Ｐゴシック" charset="0"/>
          <a:cs typeface="Georgia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charset="0"/>
          <a:ea typeface="ＭＳ Ｐゴシック" charset="0"/>
          <a:cs typeface="Georgia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charset="0"/>
          <a:ea typeface="ＭＳ Ｐゴシック" charset="0"/>
          <a:cs typeface="Georgia" charset="0"/>
        </a:defRPr>
      </a:lvl9pPr>
    </p:titleStyle>
    <p:bodyStyle>
      <a:lvl1pPr marL="342900" indent="-342900" algn="l" defTabSz="457200" rtl="0" eaLnBrk="0" fontAlgn="base" hangingPunct="0">
        <a:spcBef>
          <a:spcPts val="0"/>
        </a:spcBef>
        <a:spcAft>
          <a:spcPts val="1200"/>
        </a:spcAft>
        <a:buFont typeface="Arial" pitchFamily="34" charset="0"/>
        <a:buChar char="•"/>
        <a:defRPr sz="28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l" defTabSz="457200" rtl="0" eaLnBrk="0" fontAlgn="base" hangingPunct="0">
        <a:spcBef>
          <a:spcPts val="0"/>
        </a:spcBef>
        <a:spcAft>
          <a:spcPts val="1200"/>
        </a:spcAft>
        <a:buFont typeface="Arial" pitchFamily="34" charset="0"/>
        <a:buChar char="•"/>
        <a:defRPr sz="24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28600" algn="l" defTabSz="457200" rtl="0" eaLnBrk="0" fontAlgn="base" hangingPunct="0">
        <a:spcBef>
          <a:spcPts val="0"/>
        </a:spcBef>
        <a:spcAft>
          <a:spcPts val="1200"/>
        </a:spcAft>
        <a:buFont typeface="Arial" pitchFamily="34" charset="0"/>
        <a:buChar char="•"/>
        <a:defRPr sz="22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28600" algn="l" defTabSz="457200" rtl="0" eaLnBrk="0" fontAlgn="base" hangingPunct="0">
        <a:spcBef>
          <a:spcPts val="0"/>
        </a:spcBef>
        <a:spcAft>
          <a:spcPts val="1200"/>
        </a:spcAft>
        <a:buFont typeface="Arial" pitchFamily="34" charset="0"/>
        <a:buChar char="•"/>
        <a:defRPr sz="22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200" kern="1200">
          <a:solidFill>
            <a:schemeClr val="tx1"/>
          </a:solidFill>
          <a:latin typeface="Georgia"/>
          <a:ea typeface="Georgia" charset="0"/>
          <a:cs typeface="Georgi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CAA7E0-E3CB-4C32-875A-8D043B9EA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90D130-137E-4CBF-9441-94AEC883F5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5C5717-5FA7-4FC5-9036-DF0C2636A7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FA624-8311-4895-9D3C-232AF6F4DE5D}" type="datetime1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5714B-33FD-432E-83CF-C83A885D8F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266016-977D-4688-9492-2385D559D7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AF51A-89D4-4CA9-B3EC-70151C00A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125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.va.gov/resources/policies/guidance/ContinuingReview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research.va.gov/programs/orppe/policy/faq/VHA-Directive-1200-01-faq.pdf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197366" y="2978630"/>
            <a:ext cx="8957520" cy="1981200"/>
          </a:xfrm>
        </p:spPr>
        <p:txBody>
          <a:bodyPr>
            <a:noAutofit/>
          </a:bodyPr>
          <a:lstStyle/>
          <a:p>
            <a:pPr marL="4763" indent="-4763">
              <a:spcBef>
                <a:spcPct val="20000"/>
              </a:spcBef>
              <a:defRPr/>
            </a:pPr>
            <a:br>
              <a:rPr lang="en-US" sz="2400" spc="100" dirty="0">
                <a:latin typeface="Tahoma" pitchFamily="34" charset="0"/>
                <a:cs typeface="Tahoma" pitchFamily="34" charset="0"/>
              </a:rPr>
            </a:br>
            <a:br>
              <a:rPr lang="en-US" sz="2400" spc="100" dirty="0">
                <a:latin typeface="Tahoma" pitchFamily="34" charset="0"/>
                <a:cs typeface="Tahoma" pitchFamily="34" charset="0"/>
              </a:rPr>
            </a:br>
            <a:br>
              <a:rPr lang="en-US" sz="2400" spc="100" dirty="0">
                <a:latin typeface="Tahoma" pitchFamily="34" charset="0"/>
                <a:cs typeface="Tahoma" pitchFamily="34" charset="0"/>
              </a:rPr>
            </a:br>
            <a:br>
              <a:rPr lang="en-US" sz="2400" spc="100" dirty="0">
                <a:latin typeface="Tahoma" pitchFamily="34" charset="0"/>
                <a:cs typeface="Tahoma" pitchFamily="34" charset="0"/>
              </a:rPr>
            </a:br>
            <a:br>
              <a:rPr lang="en-US" sz="2400" spc="100" dirty="0">
                <a:latin typeface="Tahoma" pitchFamily="34" charset="0"/>
                <a:cs typeface="Tahoma" pitchFamily="34" charset="0"/>
              </a:rPr>
            </a:br>
            <a:br>
              <a:rPr lang="en-US" sz="2400" spc="100" dirty="0">
                <a:latin typeface="Tahoma" pitchFamily="34" charset="0"/>
                <a:cs typeface="Tahoma" pitchFamily="34" charset="0"/>
              </a:rPr>
            </a:br>
            <a:br>
              <a:rPr lang="en-US" sz="2400" spc="100" dirty="0">
                <a:latin typeface="Tahoma" pitchFamily="34" charset="0"/>
                <a:cs typeface="Tahoma" pitchFamily="34" charset="0"/>
              </a:rPr>
            </a:br>
            <a:br>
              <a:rPr lang="en-US" sz="2400" spc="100" dirty="0">
                <a:latin typeface="Tahoma" pitchFamily="34" charset="0"/>
                <a:cs typeface="Tahoma" pitchFamily="34" charset="0"/>
              </a:rPr>
            </a:br>
            <a:br>
              <a:rPr lang="en-US" sz="2400" spc="100" dirty="0">
                <a:latin typeface="Tahoma" pitchFamily="34" charset="0"/>
                <a:cs typeface="Tahoma" pitchFamily="34" charset="0"/>
              </a:rPr>
            </a:br>
            <a:r>
              <a:rPr lang="en-US" sz="2400" spc="100" dirty="0">
                <a:latin typeface="Tahoma" pitchFamily="34" charset="0"/>
                <a:cs typeface="Tahoma" pitchFamily="34" charset="0"/>
              </a:rPr>
              <a:t>VAIRRS How-To Series #1:  Tracking Studies that </a:t>
            </a:r>
            <a:br>
              <a:rPr lang="en-US" sz="2400" spc="100" dirty="0">
                <a:latin typeface="Tahoma" pitchFamily="34" charset="0"/>
                <a:cs typeface="Tahoma" pitchFamily="34" charset="0"/>
              </a:rPr>
            </a:br>
            <a:r>
              <a:rPr lang="en-US" sz="2400" spc="100" dirty="0">
                <a:latin typeface="Tahoma" pitchFamily="34" charset="0"/>
                <a:cs typeface="Tahoma" pitchFamily="34" charset="0"/>
              </a:rPr>
              <a:t>do not Require Continuing Review</a:t>
            </a:r>
            <a:br>
              <a:rPr lang="en-US" sz="2400" spc="100" dirty="0">
                <a:latin typeface="Tahoma" pitchFamily="34" charset="0"/>
                <a:cs typeface="Tahoma" pitchFamily="34" charset="0"/>
              </a:rPr>
            </a:br>
            <a:br>
              <a:rPr lang="en-US" sz="2400" spc="100" dirty="0">
                <a:latin typeface="Tahoma" pitchFamily="34" charset="0"/>
                <a:cs typeface="Tahoma" pitchFamily="34" charset="0"/>
              </a:rPr>
            </a:br>
            <a:r>
              <a:rPr lang="en-US" sz="2400" spc="100" dirty="0">
                <a:latin typeface="Tahoma" pitchFamily="34" charset="0"/>
                <a:cs typeface="Tahoma" pitchFamily="34" charset="0"/>
              </a:rPr>
              <a:t>Regulatory Primer on Continuing Review</a:t>
            </a:r>
            <a:br>
              <a:rPr lang="en-US" sz="2400" spc="100" dirty="0">
                <a:latin typeface="Tahoma" pitchFamily="34" charset="0"/>
                <a:cs typeface="Tahoma" pitchFamily="34" charset="0"/>
              </a:rPr>
            </a:br>
            <a:endParaRPr lang="en-US" sz="2400" b="0" spc="1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70C288-813E-48CF-9733-3FE43E07D8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188" y="4517136"/>
            <a:ext cx="8558212" cy="1093088"/>
          </a:xfrm>
        </p:spPr>
        <p:txBody>
          <a:bodyPr/>
          <a:lstStyle/>
          <a:p>
            <a:pPr eaLnBrk="1" hangingPunct="1">
              <a:spcAft>
                <a:spcPts val="600"/>
              </a:spcAft>
              <a:defRPr/>
            </a:pPr>
            <a:endParaRPr lang="en-US" sz="1800" spc="100" dirty="0">
              <a:latin typeface="Tahoma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en-US" sz="1800" spc="100" dirty="0">
                <a:latin typeface="Tahoma" pitchFamily="34" charset="0"/>
              </a:rPr>
              <a:t>Soundia Duche, MA, MS	</a:t>
            </a:r>
            <a:r>
              <a:rPr lang="en-US" sz="1800" i="1" spc="100" dirty="0">
                <a:latin typeface="Tahoma" pitchFamily="34" charset="0"/>
              </a:rPr>
              <a:t>			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sz="1800" spc="100" dirty="0">
                <a:latin typeface="Tahoma" pitchFamily="34" charset="0"/>
              </a:rPr>
              <a:t>Director, Education &amp; Training			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sz="1800" spc="100" dirty="0">
                <a:latin typeface="Tahoma" pitchFamily="34" charset="0"/>
              </a:rPr>
              <a:t>ORPP&amp;E										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US" sz="1800" spc="100" dirty="0">
                <a:cs typeface="Calibri"/>
              </a:rPr>
              <a:t>	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E71640-5F5F-437F-B0D8-44F76DB47450}"/>
              </a:ext>
            </a:extLst>
          </p:cNvPr>
          <p:cNvSpPr txBox="1"/>
          <p:nvPr/>
        </p:nvSpPr>
        <p:spPr>
          <a:xfrm>
            <a:off x="5715000" y="5610225"/>
            <a:ext cx="310242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200" b="1" dirty="0">
                <a:solidFill>
                  <a:prstClr val="white"/>
                </a:solidFill>
                <a:latin typeface="Tahoma" pitchFamily="34" charset="0"/>
                <a:ea typeface="ＭＳ Ｐゴシック" pitchFamily="1" charset="-128"/>
                <a:cs typeface="Tahoma" pitchFamily="34" charset="0"/>
              </a:rPr>
              <a:t>September 23, 2020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8A2CAB-6686-4B8D-BD58-EE6F54D81039}"/>
              </a:ext>
            </a:extLst>
          </p:cNvPr>
          <p:cNvSpPr txBox="1"/>
          <p:nvPr/>
        </p:nvSpPr>
        <p:spPr>
          <a:xfrm>
            <a:off x="5879387" y="457200"/>
            <a:ext cx="2938042" cy="105560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Dial in (Main)</a:t>
            </a:r>
            <a:r>
              <a:rPr lang="en-US" sz="1400" dirty="0">
                <a:solidFill>
                  <a:schemeClr val="tx1"/>
                </a:solidFill>
              </a:rPr>
              <a:t>: (562) 247-8422</a:t>
            </a:r>
          </a:p>
          <a:p>
            <a:r>
              <a:rPr lang="en-US" sz="1400" dirty="0">
                <a:solidFill>
                  <a:schemeClr val="tx1"/>
                </a:solidFill>
              </a:rPr>
              <a:t>Dial in (Alt):     (702) 489-0006</a:t>
            </a:r>
          </a:p>
          <a:p>
            <a:r>
              <a:rPr lang="en-US" sz="1400" dirty="0"/>
              <a:t>Attendee Access Code</a:t>
            </a:r>
            <a:r>
              <a:rPr lang="en-US" sz="1400"/>
              <a:t>: 376-069-593</a:t>
            </a:r>
            <a:endParaRPr lang="en-US" sz="1400" dirty="0"/>
          </a:p>
          <a:p>
            <a:r>
              <a:rPr lang="en-US" sz="1400" dirty="0"/>
              <a:t>Slides in “Handout” Tab</a:t>
            </a:r>
          </a:p>
        </p:txBody>
      </p:sp>
    </p:spTree>
    <p:extLst>
      <p:ext uri="{BB962C8B-B14F-4D97-AF65-F5344CB8AC3E}">
        <p14:creationId xmlns:p14="http://schemas.microsoft.com/office/powerpoint/2010/main" val="301403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Investigator must immediately submit to the IRB Chair a list of research subjects who could be harmed by stopping study procedures</a:t>
            </a:r>
          </a:p>
          <a:p>
            <a:r>
              <a:rPr lang="en-US" dirty="0"/>
              <a:t>IRB Chair, with appropriate consultation with the Chief of Staff, determines if subjects on the list may continue participating in the research interventions or interactions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dirty="0"/>
              <a:t>Additional Steps for Lapses in IRB Approval</a:t>
            </a:r>
          </a:p>
        </p:txBody>
      </p:sp>
    </p:spTree>
    <p:extLst>
      <p:ext uri="{BB962C8B-B14F-4D97-AF65-F5344CB8AC3E}">
        <p14:creationId xmlns:p14="http://schemas.microsoft.com/office/powerpoint/2010/main" val="89856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Once study approval has expired, re-review and re-approval must occur by the oversight committee before the study can resume.</a:t>
            </a:r>
          </a:p>
          <a:p>
            <a:r>
              <a:rPr lang="en-US" sz="2400" dirty="0"/>
              <a:t>The committee cannot retrospectively grant approval to cover a period of lapsed approval.</a:t>
            </a:r>
          </a:p>
          <a:p>
            <a:r>
              <a:rPr lang="en-US" sz="2400" dirty="0"/>
              <a:t>Lapses in approval are not considered reportable events as they are not suspensions or terminations of committee approval.</a:t>
            </a:r>
          </a:p>
          <a:p>
            <a:pPr lvl="1"/>
            <a:r>
              <a:rPr lang="en-US" sz="2000" dirty="0"/>
              <a:t>However, patterns of non-compliance with the requirements of continuing review should be reviewed to determine if such patterns represent serious or continuing non-compliance.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Lapses in IRB or R&amp;DC Approval</a:t>
            </a:r>
          </a:p>
        </p:txBody>
      </p:sp>
    </p:spTree>
    <p:extLst>
      <p:ext uri="{BB962C8B-B14F-4D97-AF65-F5344CB8AC3E}">
        <p14:creationId xmlns:p14="http://schemas.microsoft.com/office/powerpoint/2010/main" val="3458475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CF734-2DA6-42B0-AF91-69EC7F23B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89DE4-CD9C-4EB9-81B4-F4707C9EA7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ORD’s Guidance on Continuing Review for IRBs:  </a:t>
            </a:r>
            <a:r>
              <a:rPr lang="en-US" sz="2400" dirty="0">
                <a:hlinkClick r:id="rId3"/>
              </a:rPr>
              <a:t>https://www.research.va.gov/resources/policies/guidance/ContinuingReview.pdf</a:t>
            </a:r>
            <a:endParaRPr lang="en-US" sz="2400" dirty="0"/>
          </a:p>
          <a:p>
            <a:r>
              <a:rPr lang="en-US" sz="2400" dirty="0"/>
              <a:t>R&amp;D Committee FAQs:  </a:t>
            </a:r>
            <a:r>
              <a:rPr lang="en-US" sz="2400" dirty="0">
                <a:hlinkClick r:id="rId4"/>
              </a:rPr>
              <a:t>https://www.research.va.gov/programs/orppe/policy/faq/VHA-Directive-1200-01-faq.pdf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501342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Contact Information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28A765-D8DB-4980-9FC9-2CA0C15AF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Soundia Duche, MS, MS</a:t>
            </a:r>
          </a:p>
          <a:p>
            <a:pPr marL="0" indent="0">
              <a:buNone/>
            </a:pPr>
            <a:r>
              <a:rPr lang="en-US" sz="2400" dirty="0"/>
              <a:t>Director, Education and Training</a:t>
            </a:r>
          </a:p>
          <a:p>
            <a:pPr marL="0" indent="0">
              <a:buNone/>
            </a:pPr>
            <a:r>
              <a:rPr lang="en-US" sz="2400" dirty="0"/>
              <a:t>Office of Research Protections, Policy, and Education</a:t>
            </a:r>
          </a:p>
          <a:p>
            <a:pPr marL="0" indent="0">
              <a:buNone/>
            </a:pPr>
            <a:r>
              <a:rPr lang="en-US" sz="2400" dirty="0"/>
              <a:t>soundia.duche@va.gov</a:t>
            </a:r>
          </a:p>
        </p:txBody>
      </p:sp>
    </p:spTree>
    <p:extLst>
      <p:ext uri="{BB962C8B-B14F-4D97-AF65-F5344CB8AC3E}">
        <p14:creationId xmlns:p14="http://schemas.microsoft.com/office/powerpoint/2010/main" val="838598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7368CE9-CA32-45DD-A8AA-8C0E784477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722" y="2514600"/>
            <a:ext cx="4138630" cy="4057876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689C8D7-EE8D-4A8F-AAC4-1666B03FE7C0}"/>
              </a:ext>
            </a:extLst>
          </p:cNvPr>
          <p:cNvSpPr txBox="1"/>
          <p:nvPr/>
        </p:nvSpPr>
        <p:spPr>
          <a:xfrm>
            <a:off x="3548504" y="3925767"/>
            <a:ext cx="14044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Common Rule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5F0752F-FA58-4BA0-A7E2-2BD8F0442AC8}"/>
              </a:ext>
            </a:extLst>
          </p:cNvPr>
          <p:cNvSpPr txBox="1"/>
          <p:nvPr/>
        </p:nvSpPr>
        <p:spPr>
          <a:xfrm>
            <a:off x="4720964" y="4738149"/>
            <a:ext cx="1187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2"/>
                </a:solidFill>
              </a:rPr>
              <a:t>FDA </a:t>
            </a:r>
          </a:p>
          <a:p>
            <a:pPr algn="ctr"/>
            <a:r>
              <a:rPr lang="en-US" sz="1600" b="1" dirty="0">
                <a:solidFill>
                  <a:schemeClr val="tx2"/>
                </a:solidFill>
              </a:rPr>
              <a:t>Regulations</a:t>
            </a:r>
          </a:p>
          <a:p>
            <a:pPr algn="ctr"/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0B6B702-2FBF-475B-9D25-D18F35B38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0637"/>
          </a:xfrm>
        </p:spPr>
        <p:txBody>
          <a:bodyPr/>
          <a:lstStyle/>
          <a:p>
            <a:r>
              <a:rPr lang="en-US" dirty="0"/>
              <a:t>Continuing Review Requirements </a:t>
            </a:r>
            <a:br>
              <a:rPr lang="en-US" dirty="0"/>
            </a:br>
            <a:r>
              <a:rPr lang="en-US" dirty="0"/>
              <a:t>pre-January 21, 2019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4F97328-E211-4727-8153-224B150C64F3}"/>
              </a:ext>
            </a:extLst>
          </p:cNvPr>
          <p:cNvSpPr/>
          <p:nvPr/>
        </p:nvSpPr>
        <p:spPr>
          <a:xfrm>
            <a:off x="231365" y="1859340"/>
            <a:ext cx="318407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Pre-2018 Common Rule: “An IRB shall conduct continuing review of research covered by this policy at intervals appropriate to the degree of risk, but not less than once per year…” (38 CFR 16.109(e))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1BB00D-A4B0-4C83-AF53-DD3C1E192A64}"/>
              </a:ext>
            </a:extLst>
          </p:cNvPr>
          <p:cNvSpPr/>
          <p:nvPr/>
        </p:nvSpPr>
        <p:spPr>
          <a:xfrm>
            <a:off x="6517864" y="4543538"/>
            <a:ext cx="265335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FDA Regulations:  “An IRB shall conduct continuing review of research covered by these regulations at intervals appropriate to the degree of risk, but not less than once per year…” </a:t>
            </a:r>
          </a:p>
          <a:p>
            <a:r>
              <a:rPr lang="en-US" sz="1600" dirty="0"/>
              <a:t>(21 CFR 56.109(f))</a:t>
            </a:r>
          </a:p>
        </p:txBody>
      </p:sp>
    </p:spTree>
    <p:extLst>
      <p:ext uri="{BB962C8B-B14F-4D97-AF65-F5344CB8AC3E}">
        <p14:creationId xmlns:p14="http://schemas.microsoft.com/office/powerpoint/2010/main" val="2913103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E65A268-DCB8-4F86-8B9D-850D2C15EDC2}"/>
              </a:ext>
            </a:extLst>
          </p:cNvPr>
          <p:cNvSpPr txBox="1">
            <a:spLocks/>
          </p:cNvSpPr>
          <p:nvPr/>
        </p:nvSpPr>
        <p:spPr bwMode="auto">
          <a:xfrm>
            <a:off x="453920" y="4267200"/>
            <a:ext cx="8236160" cy="129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400" kern="1200">
                <a:solidFill>
                  <a:schemeClr val="bg1"/>
                </a:solidFill>
                <a:latin typeface="Tahoma" pitchFamily="34" charset="0"/>
                <a:ea typeface="ＭＳ Ｐゴシック" charset="0"/>
                <a:cs typeface="Tahoma" pitchFamily="34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9pPr>
          </a:lstStyle>
          <a:p>
            <a:pPr marL="4763" indent="-4763" algn="ctr">
              <a:spcBef>
                <a:spcPct val="20000"/>
              </a:spcBef>
              <a:defRPr/>
            </a:pPr>
            <a:r>
              <a:rPr lang="en-US" sz="2800" dirty="0">
                <a:solidFill>
                  <a:schemeClr val="tx1"/>
                </a:solidFill>
              </a:rPr>
              <a:t>Continuing Review Requirements </a:t>
            </a:r>
          </a:p>
          <a:p>
            <a:pPr marL="4763" indent="-4763" algn="ctr">
              <a:spcBef>
                <a:spcPct val="20000"/>
              </a:spcBef>
              <a:defRPr/>
            </a:pPr>
            <a:r>
              <a:rPr lang="en-US" sz="2800" dirty="0">
                <a:solidFill>
                  <a:schemeClr val="tx1"/>
                </a:solidFill>
              </a:rPr>
              <a:t>on/after January 21, 2019</a:t>
            </a:r>
            <a:endParaRPr lang="en-US" sz="2800" spc="1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563F01C-AD08-44AE-A895-D0A492194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F51A-89D4-4CA9-B3EC-70151C00A104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 descr="A stop sign&#10;&#10;Description automatically generated">
            <a:extLst>
              <a:ext uri="{FF2B5EF4-FFF2-40B4-BE49-F238E27FC236}">
                <a16:creationId xmlns:a16="http://schemas.microsoft.com/office/drawing/2014/main" id="{9D80EF98-B918-4330-B04E-E1618C43E6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5479" y="0"/>
            <a:ext cx="9274958" cy="3875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96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FE3D70D-CACB-457E-9717-6C02557D4BB7}"/>
              </a:ext>
            </a:extLst>
          </p:cNvPr>
          <p:cNvSpPr txBox="1">
            <a:spLocks/>
          </p:cNvSpPr>
          <p:nvPr/>
        </p:nvSpPr>
        <p:spPr bwMode="auto">
          <a:xfrm>
            <a:off x="167268" y="3429000"/>
            <a:ext cx="3429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400" kern="1200">
                <a:solidFill>
                  <a:schemeClr val="bg1"/>
                </a:solidFill>
                <a:latin typeface="Tahoma" pitchFamily="34" charset="0"/>
                <a:ea typeface="ＭＳ Ｐゴシック" charset="0"/>
                <a:cs typeface="Tahoma" pitchFamily="34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9pPr>
          </a:lstStyle>
          <a:p>
            <a:pPr marL="4763" marR="0" lvl="0" indent="-4763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ＭＳ Ｐゴシック" charset="0"/>
                <a:cs typeface="Tahoma" pitchFamily="34" charset="0"/>
              </a:rPr>
              <a:t>Continuing Review Requirements  on/after January 21, 2019</a:t>
            </a:r>
          </a:p>
          <a:p>
            <a:pPr marL="4763" marR="0" lvl="0" indent="-4763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1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ＭＳ Ｐゴシック" charset="0"/>
              <a:cs typeface="Tahoma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E086DBD-643B-43AC-9B7A-25357A8B5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4AF51A-89D4-4CA9-B3EC-70151C00A104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292710D-9F18-40CD-AC3B-A6E9A2AC9DB2}"/>
              </a:ext>
            </a:extLst>
          </p:cNvPr>
          <p:cNvCxnSpPr>
            <a:cxnSpLocks/>
          </p:cNvCxnSpPr>
          <p:nvPr/>
        </p:nvCxnSpPr>
        <p:spPr>
          <a:xfrm>
            <a:off x="3810000" y="350837"/>
            <a:ext cx="0" cy="61880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chain link fence&#10;&#10;Description automatically generated">
            <a:extLst>
              <a:ext uri="{FF2B5EF4-FFF2-40B4-BE49-F238E27FC236}">
                <a16:creationId xmlns:a16="http://schemas.microsoft.com/office/drawing/2014/main" id="{5CAA5C2F-C889-4FA2-9CF0-F7488B0DDF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4732" y="119974"/>
            <a:ext cx="2503207" cy="641893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617A09D-D1D9-45A1-B209-D2F483533FCF}"/>
              </a:ext>
            </a:extLst>
          </p:cNvPr>
          <p:cNvSpPr txBox="1"/>
          <p:nvPr/>
        </p:nvSpPr>
        <p:spPr>
          <a:xfrm>
            <a:off x="5617029" y="845462"/>
            <a:ext cx="18750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FDA Regulated Research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 Required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193AF1E-2FA5-47DD-B300-82BAC7808A48}"/>
              </a:ext>
            </a:extLst>
          </p:cNvPr>
          <p:cNvSpPr txBox="1"/>
          <p:nvPr/>
        </p:nvSpPr>
        <p:spPr>
          <a:xfrm>
            <a:off x="5520417" y="5089208"/>
            <a:ext cx="18750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b="1" dirty="0"/>
              <a:t>Non-Exempt Research </a:t>
            </a:r>
          </a:p>
          <a:p>
            <a:pPr algn="ctr"/>
            <a:r>
              <a:rPr lang="en-US" sz="1350" b="1" dirty="0"/>
              <a:t>subject to pre-2018 Rule:  </a:t>
            </a:r>
          </a:p>
          <a:p>
            <a:pPr algn="ctr"/>
            <a:r>
              <a:rPr lang="en-US" sz="1350" b="1" dirty="0">
                <a:solidFill>
                  <a:schemeClr val="accent6">
                    <a:lumMod val="75000"/>
                  </a:schemeClr>
                </a:solidFill>
              </a:rPr>
              <a:t>CR Required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4391136-5C3A-4421-936A-F13E57820CED}"/>
              </a:ext>
            </a:extLst>
          </p:cNvPr>
          <p:cNvSpPr txBox="1"/>
          <p:nvPr/>
        </p:nvSpPr>
        <p:spPr>
          <a:xfrm>
            <a:off x="5740867" y="2599044"/>
            <a:ext cx="143416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b="1" dirty="0"/>
              <a:t>Non-Exempt Research subject to 2018 Rule:</a:t>
            </a:r>
          </a:p>
          <a:p>
            <a:pPr algn="ctr"/>
            <a:r>
              <a:rPr lang="en-US" sz="1350" b="1" dirty="0">
                <a:solidFill>
                  <a:srgbClr val="FF0000"/>
                </a:solidFill>
              </a:rPr>
              <a:t>CR Required </a:t>
            </a:r>
          </a:p>
          <a:p>
            <a:pPr algn="ctr"/>
            <a:r>
              <a:rPr lang="en-US" sz="1350" b="1" dirty="0">
                <a:solidFill>
                  <a:srgbClr val="FF0000"/>
                </a:solidFill>
              </a:rPr>
              <a:t>for SOME  Research</a:t>
            </a:r>
          </a:p>
          <a:p>
            <a:pPr algn="ctr"/>
            <a:endParaRPr lang="en-US" sz="1400" b="1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8286BEC0-6C63-403A-BF93-AD3612DD64B9}"/>
              </a:ext>
            </a:extLst>
          </p:cNvPr>
          <p:cNvSpPr/>
          <p:nvPr/>
        </p:nvSpPr>
        <p:spPr>
          <a:xfrm>
            <a:off x="5106761" y="1977052"/>
            <a:ext cx="2895600" cy="2544445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180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Continuing Review Requirements for Research Subject to the 2018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IRBs shall conduct continuing review of research requiring review by the </a:t>
            </a:r>
            <a:r>
              <a:rPr lang="en-US" sz="2400" u="sng" dirty="0"/>
              <a:t>convened IRB </a:t>
            </a:r>
            <a:r>
              <a:rPr lang="en-US" sz="2400" dirty="0"/>
              <a:t>at intervals appropriate to the degree of risk, but not less than once per year, except in the instances described below:</a:t>
            </a:r>
          </a:p>
          <a:p>
            <a:r>
              <a:rPr lang="en-US" sz="2400" dirty="0"/>
              <a:t>Unless an IRB determines otherwise, continuing review of research is not required in the following circumstances: </a:t>
            </a:r>
          </a:p>
          <a:p>
            <a:pPr lvl="1"/>
            <a:r>
              <a:rPr lang="en-US" sz="2000" dirty="0"/>
              <a:t>Research eligible for expedited review</a:t>
            </a:r>
          </a:p>
          <a:p>
            <a:pPr lvl="1"/>
            <a:r>
              <a:rPr lang="en-US" sz="2000" dirty="0"/>
              <a:t>Research reviewed by the IRB in accordance with the Limited IRB Review provisions (Exempt categories 2(iii); 3(i)(c); 7; and 8)</a:t>
            </a:r>
          </a:p>
        </p:txBody>
      </p:sp>
    </p:spTree>
    <p:extLst>
      <p:ext uri="{BB962C8B-B14F-4D97-AF65-F5344CB8AC3E}">
        <p14:creationId xmlns:p14="http://schemas.microsoft.com/office/powerpoint/2010/main" val="47261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Continuing Review Requirements for Research Subject to the 2018 Requirements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Research that has progressed to the point that it involves only one or both of the following:</a:t>
            </a:r>
          </a:p>
          <a:p>
            <a:pPr lvl="1"/>
            <a:r>
              <a:rPr lang="en-US" sz="2000" dirty="0"/>
              <a:t>Data analysis, inclusive of analysis of identifiable private information or identifiable biospecimens, or</a:t>
            </a:r>
          </a:p>
          <a:p>
            <a:pPr lvl="1"/>
            <a:r>
              <a:rPr lang="en-US" sz="2000" dirty="0"/>
              <a:t>Access to follow-up clinical data obtained from procedures that subjects undergo as part of clinical care</a:t>
            </a:r>
          </a:p>
          <a:p>
            <a:r>
              <a:rPr lang="en-US" sz="2400" dirty="0"/>
              <a:t>IRBs must document the rationale for conducting continuing review of research that does not require Continuing Review.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1600" dirty="0"/>
              <a:t>38 CFR 16.109(f)(1) and 38 CFR 16.115(a)(3)</a:t>
            </a:r>
          </a:p>
          <a:p>
            <a:pPr lvl="1"/>
            <a:endParaRPr lang="en-US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05927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persons face&#10;&#10;Description automatically generated">
            <a:extLst>
              <a:ext uri="{FF2B5EF4-FFF2-40B4-BE49-F238E27FC236}">
                <a16:creationId xmlns:a16="http://schemas.microsoft.com/office/drawing/2014/main" id="{256E7D2D-9ADB-4FF3-BD69-009B2823DD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3477113"/>
            <a:ext cx="1514475" cy="301942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5121CA8-36B6-4D80-9AC0-FFA4CFE7E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Don’t Forget about Research under the Sole Oversight of the R&amp;D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F1329D-1C4D-45FC-8855-D59A1C584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Research under the sole oversight of the R&amp;D Committee (to include exempt research) requires continuing review by the R&amp;D Committee.</a:t>
            </a:r>
          </a:p>
          <a:p>
            <a:r>
              <a:rPr lang="en-US" sz="2400" dirty="0"/>
              <a:t>The time frame for continuing review by the R&amp;D Committee may not exceed 365 days                        (VHA Directive 1200.01 paragraph 9d(1)(d)).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473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F9CC2-8E24-44FE-9DE3-4EF1BBA8E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Must Continuing Review Occur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469340-8B05-40A3-A826-C36E3E701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600" dirty="0"/>
              <a:t>When continuing review is required, it must occur on or before the date when approval expires.</a:t>
            </a:r>
          </a:p>
          <a:p>
            <a:pPr marL="1828800" lvl="4" indent="0">
              <a:buNone/>
            </a:pPr>
            <a:r>
              <a:rPr lang="en-US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No provision exists for any grace period to extend the conduct of research beyond the expiration date of IRB or R&amp;D Committee approval.</a:t>
            </a:r>
          </a:p>
          <a:p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1800" dirty="0"/>
              <a:t>VHA Directive 1200.05 paragraph 5g(19)</a:t>
            </a:r>
          </a:p>
          <a:p>
            <a:pPr marL="0" indent="0">
              <a:buNone/>
            </a:pPr>
            <a:r>
              <a:rPr lang="en-US" sz="1800" dirty="0"/>
              <a:t>VHA Directive 1200.01 paragraph 9d(1)(d)</a:t>
            </a: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F1770216-639E-4AA0-90FB-5DCDD915A1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819400"/>
            <a:ext cx="1457325" cy="145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725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dirty="0"/>
              <a:t>Lapses in IRB or R&amp;D Committee Approval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 Approval Expires:</a:t>
            </a:r>
          </a:p>
          <a:p>
            <a:r>
              <a:rPr lang="en-US" sz="2400" dirty="0"/>
              <a:t>Local research office must promptly notify the investigator</a:t>
            </a:r>
          </a:p>
          <a:p>
            <a:r>
              <a:rPr lang="en-US" sz="2400" dirty="0"/>
              <a:t>Investigator must stop all research activities including, but not limited to</a:t>
            </a:r>
          </a:p>
          <a:p>
            <a:pPr lvl="1"/>
            <a:r>
              <a:rPr lang="en-US" sz="2000" dirty="0"/>
              <a:t>Enrollment of new subjects</a:t>
            </a:r>
          </a:p>
          <a:p>
            <a:pPr lvl="1"/>
            <a:r>
              <a:rPr lang="en-US" sz="2000" dirty="0"/>
              <a:t>Continuation of research interventions or interactions with currently participating subjects</a:t>
            </a:r>
          </a:p>
          <a:p>
            <a:pPr lvl="1"/>
            <a:r>
              <a:rPr lang="en-US" sz="2000" dirty="0"/>
              <a:t>Data analysis</a:t>
            </a:r>
          </a:p>
          <a:p>
            <a:pPr lvl="2"/>
            <a:r>
              <a:rPr lang="en-US" sz="1800" dirty="0"/>
              <a:t>Analysis of identifiable data for IRB-approved studies</a:t>
            </a:r>
          </a:p>
        </p:txBody>
      </p:sp>
    </p:spTree>
    <p:extLst>
      <p:ext uri="{BB962C8B-B14F-4D97-AF65-F5344CB8AC3E}">
        <p14:creationId xmlns:p14="http://schemas.microsoft.com/office/powerpoint/2010/main" val="2056382046"/>
      </p:ext>
    </p:extLst>
  </p:cSld>
  <p:clrMapOvr>
    <a:masterClrMapping/>
  </p:clrMapOvr>
</p:sld>
</file>

<file path=ppt/theme/theme1.xml><?xml version="1.0" encoding="utf-8"?>
<a:theme xmlns:a="http://schemas.openxmlformats.org/drawingml/2006/main" name="PPT_VHA_Template">
  <a:themeElements>
    <a:clrScheme name="Custom 5">
      <a:dk1>
        <a:sysClr val="windowText" lastClr="000000"/>
      </a:dk1>
      <a:lt1>
        <a:sysClr val="window" lastClr="FFFFFF"/>
      </a:lt1>
      <a:dk2>
        <a:srgbClr val="FFFFFE"/>
      </a:dk2>
      <a:lt2>
        <a:srgbClr val="FFFFFE"/>
      </a:lt2>
      <a:accent1>
        <a:srgbClr val="0083BE"/>
      </a:accent1>
      <a:accent2>
        <a:srgbClr val="78BE20"/>
      </a:accent2>
      <a:accent3>
        <a:srgbClr val="C4262E"/>
      </a:accent3>
      <a:accent4>
        <a:srgbClr val="FF7F32"/>
      </a:accent4>
      <a:accent5>
        <a:srgbClr val="F3CF45"/>
      </a:accent5>
      <a:accent6>
        <a:srgbClr val="FFFFF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736</TotalTime>
  <Words>919</Words>
  <Application>Microsoft Office PowerPoint</Application>
  <PresentationFormat>On-screen Show (4:3)</PresentationFormat>
  <Paragraphs>95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Georgia</vt:lpstr>
      <vt:lpstr>Tahoma</vt:lpstr>
      <vt:lpstr>PPT_VHA_Template</vt:lpstr>
      <vt:lpstr>Office Theme</vt:lpstr>
      <vt:lpstr>         VAIRRS How-To Series #1:  Tracking Studies that  do not Require Continuing Review  Regulatory Primer on Continuing Review </vt:lpstr>
      <vt:lpstr>Continuing Review Requirements  pre-January 21, 2019</vt:lpstr>
      <vt:lpstr>PowerPoint Presentation</vt:lpstr>
      <vt:lpstr>PowerPoint Presentation</vt:lpstr>
      <vt:lpstr>Continuing Review Requirements for Research Subject to the 2018 Requirements</vt:lpstr>
      <vt:lpstr>Continuing Review Requirements for Research Subject to the 2018 Requirements (Continued)</vt:lpstr>
      <vt:lpstr>Don’t Forget about Research under the Sole Oversight of the R&amp;D Committee</vt:lpstr>
      <vt:lpstr>When Must Continuing Review Occur</vt:lpstr>
      <vt:lpstr>Lapses in IRB or R&amp;D Committee Approval</vt:lpstr>
      <vt:lpstr>Additional Steps for Lapses in IRB Approval</vt:lpstr>
      <vt:lpstr>Lapses in IRB or R&amp;DC Approval</vt:lpstr>
      <vt:lpstr>Resources</vt:lpstr>
      <vt:lpstr> 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VAIRRS How-to Series #1: Tracking studies that do not require Continuing Review</dc:title>
  <dc:subject> VAIRRS How-to Series #1: Tracking studies that do not require Continuing Review</dc:subject>
  <dc:creator>Duche, Soundia</dc:creator>
  <cp:keywords> VAIRRS How-to Series #1: Tracking studies that do not require Continuing Review</cp:keywords>
  <cp:lastModifiedBy>Rivera, Portia T</cp:lastModifiedBy>
  <cp:revision>87</cp:revision>
  <cp:lastPrinted>2020-09-22T12:16:34Z</cp:lastPrinted>
  <dcterms:created xsi:type="dcterms:W3CDTF">2020-07-13T12:28:16Z</dcterms:created>
  <dcterms:modified xsi:type="dcterms:W3CDTF">2020-09-25T14:37:42Z</dcterms:modified>
</cp:coreProperties>
</file>